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4" r:id="rId5"/>
    <p:sldId id="266" r:id="rId6"/>
    <p:sldId id="265" r:id="rId7"/>
    <p:sldId id="277" r:id="rId8"/>
    <p:sldId id="274" r:id="rId9"/>
    <p:sldId id="276" r:id="rId10"/>
    <p:sldId id="278" r:id="rId11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FFA"/>
    <a:srgbClr val="B3CBFB"/>
    <a:srgbClr val="B3DBDF"/>
    <a:srgbClr val="B6DCE0"/>
    <a:srgbClr val="00CC66"/>
    <a:srgbClr val="7376FD"/>
    <a:srgbClr val="2E4470"/>
    <a:srgbClr val="ACACE6"/>
    <a:srgbClr val="191F4F"/>
    <a:srgbClr val="3676F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6" autoAdjust="0"/>
    <p:restoredTop sz="94723" autoAdjust="0"/>
  </p:normalViewPr>
  <p:slideViewPr>
    <p:cSldViewPr>
      <p:cViewPr>
        <p:scale>
          <a:sx n="90" d="100"/>
          <a:sy n="90" d="100"/>
        </p:scale>
        <p:origin x="-258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B7893-391C-491D-8CF8-EABA46D283D3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2C352-CD5A-43BB-B4BA-3CF686D39E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313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2C352-CD5A-43BB-B4BA-3CF686D39E3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909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19B3B-6C4A-482E-90DA-5385BDFEC9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31392326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F7669-676C-4E4B-AA76-6439AD566A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82646992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DCED0-FD65-46F5-9CF5-470D70EADE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51874951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1A170-840C-4DEB-856E-E901C6CF3D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46518632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4504F-19BD-486C-882E-2A4E616701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13179676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A18E6-42DD-40B6-89A9-9D769F044E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28453662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736CE-FD5F-4BB4-80E3-2A11E457BE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7718865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AEC36-31A6-486C-8DCA-8C3887A44D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74009601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D8F7-53B5-4D97-AD95-346054C68F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07222027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13AE2-CD07-437B-B66C-A7B2D5A7BF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28134322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FD904-18E3-4872-8070-F0DE3EFD7B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19918518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FB0913-FC29-45B0-811F-3473FBD8BD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829647" y="4286256"/>
            <a:ext cx="2536861" cy="530454"/>
          </a:xfrm>
          <a:prstGeom prst="rect">
            <a:avLst/>
          </a:prstGeo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wrap="none" anchor="ctr" anchorCtr="1"/>
          <a:lstStyle>
            <a:defPPr>
              <a:defRPr lang="ru-RU"/>
            </a:defPPr>
            <a:lvl1pPr marL="342900" indent="-342900" eaLnBrk="0" hangingPunct="0">
              <a:lnSpc>
                <a:spcPct val="100000"/>
              </a:lnSpc>
              <a:buFont typeface="Wingdings" pitchFamily="2" charset="2"/>
              <a:buChar char="ü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 sz="20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ru-RU" dirty="0" err="1" smtClean="0"/>
              <a:t>i</a:t>
            </a:r>
            <a:r>
              <a:rPr lang="en-US" dirty="0" err="1" smtClean="0"/>
              <a:t>nfo</a:t>
            </a:r>
            <a:r>
              <a:rPr lang="ru-RU" dirty="0" smtClean="0">
                <a:solidFill>
                  <a:srgbClr val="B4DFFA"/>
                </a:solidFill>
              </a:rPr>
              <a:t>@</a:t>
            </a:r>
            <a:r>
              <a:rPr lang="ru-RU" dirty="0" err="1" smtClean="0"/>
              <a:t>k</a:t>
            </a:r>
            <a:r>
              <a:rPr lang="en-US" dirty="0" smtClean="0"/>
              <a:t>redo-</a:t>
            </a:r>
            <a:r>
              <a:rPr lang="ru-RU" dirty="0" err="1" smtClean="0"/>
              <a:t>kam.ru</a:t>
            </a:r>
            <a:endParaRPr lang="ru-R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3528" y="1412776"/>
            <a:ext cx="5832648" cy="1080120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  <a:lumMod val="54000"/>
                  <a:alpha val="0"/>
                </a:schemeClr>
              </a:gs>
              <a:gs pos="84000">
                <a:srgbClr val="2E4470">
                  <a:lumMod val="96000"/>
                  <a:alpha val="30000"/>
                </a:srgbClr>
              </a:gs>
            </a:gsLst>
          </a:gradFill>
          <a:ln w="635" cmpd="sng">
            <a:noFill/>
            <a:prstDash val="sysDash"/>
            <a:headEnd/>
            <a:tailEnd/>
          </a:ln>
          <a:effectLst>
            <a:outerShdw blurRad="101600" dist="23000" dir="54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 anchorCtr="1"/>
          <a:lstStyle>
            <a:defPPr>
              <a:defRPr lang="ru-RU"/>
            </a:defPPr>
            <a:lvl1pPr algn="ctr"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ru-RU" dirty="0"/>
              <a:t>Приглашаем к сотрудничеству!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79912" y="5637879"/>
            <a:ext cx="4675534" cy="720079"/>
          </a:xfrm>
          <a:prstGeom prst="rect">
            <a:avLst/>
          </a:prstGeo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wrap="none" anchor="ctr" anchorCtr="1"/>
          <a:lstStyle>
            <a:defPPr>
              <a:defRPr lang="ru-RU"/>
            </a:defPPr>
            <a:lvl1pPr marL="342900" indent="-342900" eaLnBrk="0" hangingPunct="0">
              <a:lnSpc>
                <a:spcPct val="100000"/>
              </a:lnSpc>
              <a:buFont typeface="Wingdings" pitchFamily="2" charset="2"/>
              <a:buChar char="ü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 sz="20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ru-RU" b="0" dirty="0"/>
              <a:t>Скороходов Михаил Анатольевич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dirty="0"/>
              <a:t> </a:t>
            </a:r>
            <a:r>
              <a:rPr lang="ru-RU" dirty="0">
                <a:solidFill>
                  <a:srgbClr val="B4DFFA"/>
                </a:solidFill>
              </a:rPr>
              <a:t>т. 8 927 503 08 09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829647" y="2348880"/>
            <a:ext cx="2630785" cy="1002327"/>
          </a:xfrm>
          <a:prstGeom prst="rect">
            <a:avLst/>
          </a:prstGeo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wrap="none" anchor="ctr" anchorCtr="1"/>
          <a:lstStyle>
            <a:defPPr>
              <a:defRPr lang="ru-RU"/>
            </a:defPPr>
            <a:lvl1pPr marL="342900" indent="-342900" eaLnBrk="0" hangingPunct="0">
              <a:lnSpc>
                <a:spcPct val="100000"/>
              </a:lnSpc>
              <a:buFont typeface="Wingdings" pitchFamily="2" charset="2"/>
              <a:buChar char="ü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 sz="20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ru-RU" sz="1800" b="0" dirty="0" smtClean="0">
                <a:solidFill>
                  <a:srgbClr val="B4DFFA"/>
                </a:solidFill>
              </a:rPr>
              <a:t>4038</a:t>
            </a:r>
            <a:r>
              <a:rPr lang="en-US" sz="1800" b="0" dirty="0" smtClean="0">
                <a:solidFill>
                  <a:srgbClr val="B4DFFA"/>
                </a:solidFill>
              </a:rPr>
              <a:t>93</a:t>
            </a:r>
            <a:r>
              <a:rPr lang="ru-RU" sz="1800" b="0" dirty="0" smtClean="0"/>
              <a:t>, </a:t>
            </a:r>
            <a:r>
              <a:rPr lang="ru-RU" sz="1800" b="0" dirty="0"/>
              <a:t>Россия,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800" b="0" dirty="0"/>
              <a:t> Волгоградская область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800" b="0" dirty="0"/>
              <a:t>г. Камышин, 8 мкр., д. 4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067944" y="2348880"/>
            <a:ext cx="1627659" cy="458155"/>
          </a:xfrm>
          <a:prstGeom prst="rect">
            <a:avLst/>
          </a:prstGeo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wrap="none" anchor="ctr" anchorCtr="1"/>
          <a:lstStyle>
            <a:defPPr>
              <a:defRPr lang="ru-RU"/>
            </a:defPPr>
            <a:lvl1pPr marL="342900" indent="-342900" eaLnBrk="0" hangingPunct="0">
              <a:lnSpc>
                <a:spcPct val="100000"/>
              </a:lnSpc>
              <a:buFont typeface="Wingdings" pitchFamily="2" charset="2"/>
              <a:buChar char="ü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 sz="20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ru-RU" sz="1800" dirty="0"/>
              <a:t>Наш адрес: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779912" y="3212976"/>
            <a:ext cx="1915691" cy="458155"/>
          </a:xfrm>
          <a:prstGeom prst="rect">
            <a:avLst/>
          </a:prstGeo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wrap="none" anchor="ctr" anchorCtr="1"/>
          <a:lstStyle>
            <a:defPPr>
              <a:defRPr lang="ru-RU"/>
            </a:defPPr>
            <a:lvl1pPr marL="342900" indent="-342900" eaLnBrk="0" hangingPunct="0">
              <a:lnSpc>
                <a:spcPct val="100000"/>
              </a:lnSpc>
              <a:buFont typeface="Wingdings" pitchFamily="2" charset="2"/>
              <a:buChar char="ü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 sz="20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ru-RU" sz="1800" dirty="0"/>
              <a:t>Телефон/факс: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829647" y="3357562"/>
            <a:ext cx="2270745" cy="458155"/>
          </a:xfrm>
          <a:prstGeom prst="rect">
            <a:avLst/>
          </a:prstGeo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wrap="none" anchor="ctr" anchorCtr="1"/>
          <a:lstStyle>
            <a:defPPr>
              <a:defRPr lang="ru-RU"/>
            </a:defPPr>
            <a:lvl1pPr marL="342900" indent="-342900" eaLnBrk="0" hangingPunct="0">
              <a:lnSpc>
                <a:spcPct val="100000"/>
              </a:lnSpc>
              <a:buFont typeface="Wingdings" pitchFamily="2" charset="2"/>
              <a:buChar char="ü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 sz="20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ru-RU" b="0" dirty="0"/>
              <a:t>(</a:t>
            </a:r>
            <a:r>
              <a:rPr lang="ru-RU" b="0" dirty="0">
                <a:solidFill>
                  <a:srgbClr val="B4DFFA"/>
                </a:solidFill>
              </a:rPr>
              <a:t>844 57</a:t>
            </a:r>
            <a:r>
              <a:rPr lang="ru-RU" b="0" dirty="0"/>
              <a:t>) 4-23-14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0" dirty="0"/>
              <a:t>+7 903-479-91-58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203848" y="4323959"/>
            <a:ext cx="2592288" cy="458155"/>
          </a:xfrm>
          <a:prstGeom prst="rect">
            <a:avLst/>
          </a:prstGeo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wrap="none" anchor="ctr" anchorCtr="1"/>
          <a:lstStyle>
            <a:defPPr>
              <a:defRPr lang="ru-RU"/>
            </a:defPPr>
            <a:lvl1pPr marL="342900" indent="-342900" eaLnBrk="0" hangingPunct="0">
              <a:lnSpc>
                <a:spcPct val="100000"/>
              </a:lnSpc>
              <a:buFont typeface="Wingdings" pitchFamily="2" charset="2"/>
              <a:buChar char="ü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 sz="20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ru-RU" sz="1800" dirty="0"/>
              <a:t>Электронная почта: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192567" y="5289558"/>
            <a:ext cx="5090379" cy="460090"/>
          </a:xfrm>
          <a:prstGeom prst="rect">
            <a:avLst/>
          </a:prstGeo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wrap="none" anchor="ctr" anchorCtr="1"/>
          <a:lstStyle>
            <a:defPPr>
              <a:defRPr lang="ru-RU"/>
            </a:defPPr>
            <a:lvl1pPr marL="0" indent="0" eaLnBrk="0" hangingPunct="0">
              <a:lnSpc>
                <a:spcPct val="100000"/>
              </a:lnSpc>
              <a:buFont typeface="Wingdings" pitchFamily="2" charset="2"/>
              <a:buNone/>
              <a:defRPr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 sz="20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>
              <a:defRPr/>
            </a:pPr>
            <a:r>
              <a:rPr lang="ru-RU" dirty="0"/>
              <a:t>Генеральный директор ООО МБКИ «КРЕДО»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427985" y="3927255"/>
            <a:ext cx="1224135" cy="281613"/>
          </a:xfrm>
          <a:prstGeom prst="rect">
            <a:avLst/>
          </a:prstGeo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wrap="none" anchor="ctr" anchorCtr="1"/>
          <a:lstStyle>
            <a:defPPr>
              <a:defRPr lang="ru-RU"/>
            </a:defPPr>
            <a:lvl1pPr marL="342900" indent="-342900" eaLnBrk="0" hangingPunct="0">
              <a:lnSpc>
                <a:spcPct val="100000"/>
              </a:lnSpc>
              <a:buFont typeface="Wingdings" pitchFamily="2" charset="2"/>
              <a:buChar char="ü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 sz="20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ru-RU" sz="1800" dirty="0"/>
              <a:t>Наш сайт: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796136" y="3857628"/>
            <a:ext cx="2160240" cy="420866"/>
          </a:xfrm>
          <a:prstGeom prst="rect">
            <a:avLst/>
          </a:prstGeo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wrap="none" anchor="ctr" anchorCtr="1"/>
          <a:lstStyle>
            <a:defPPr>
              <a:defRPr lang="ru-RU"/>
            </a:defPPr>
            <a:lvl1pPr marL="342900" indent="-342900" eaLnBrk="0" hangingPunct="0">
              <a:lnSpc>
                <a:spcPct val="100000"/>
              </a:lnSpc>
              <a:buFont typeface="Wingdings" pitchFamily="2" charset="2"/>
              <a:buChar char="ü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 sz="20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sz="1600" dirty="0"/>
              <a:t>www.KREDO-KAM.RU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715008" y="4786322"/>
            <a:ext cx="1446167" cy="530454"/>
          </a:xfrm>
          <a:prstGeom prst="rect">
            <a:avLst/>
          </a:prstGeo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wrap="none" anchor="ctr" anchorCtr="1"/>
          <a:lstStyle>
            <a:defPPr>
              <a:defRPr lang="ru-RU"/>
            </a:defPPr>
            <a:lvl1pPr marL="342900" indent="-342900" eaLnBrk="0" hangingPunct="0">
              <a:lnSpc>
                <a:spcPct val="100000"/>
              </a:lnSpc>
              <a:buFont typeface="Wingdings" pitchFamily="2" charset="2"/>
              <a:buChar char="ü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 sz="20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ru-RU" dirty="0" err="1"/>
              <a:t>bki_k</a:t>
            </a:r>
            <a:r>
              <a:rPr lang="en-US" dirty="0"/>
              <a:t>redo</a:t>
            </a:r>
            <a:endParaRPr lang="ru-RU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714876" y="4824025"/>
            <a:ext cx="1020652" cy="458155"/>
          </a:xfrm>
          <a:prstGeom prst="rect">
            <a:avLst/>
          </a:prstGeo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wrap="none" anchor="ctr" anchorCtr="1"/>
          <a:lstStyle>
            <a:defPPr>
              <a:defRPr lang="ru-RU"/>
            </a:defPPr>
            <a:lvl1pPr marL="342900" indent="-342900" eaLnBrk="0" hangingPunct="0">
              <a:lnSpc>
                <a:spcPct val="100000"/>
              </a:lnSpc>
              <a:buFont typeface="Wingdings" pitchFamily="2" charset="2"/>
              <a:buChar char="ü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 sz="20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sz="1800" dirty="0"/>
              <a:t>Skype</a:t>
            </a:r>
            <a:r>
              <a:rPr lang="ru-RU" sz="1800" dirty="0"/>
              <a:t>: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779912" y="3501008"/>
            <a:ext cx="1915691" cy="458155"/>
          </a:xfrm>
          <a:prstGeom prst="rect">
            <a:avLst/>
          </a:prstGeo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wrap="none" anchor="ctr" anchorCtr="1"/>
          <a:lstStyle>
            <a:defPPr>
              <a:defRPr lang="ru-RU"/>
            </a:defPPr>
            <a:lvl1pPr marL="342900" indent="-342900" eaLnBrk="0" hangingPunct="0">
              <a:lnSpc>
                <a:spcPct val="100000"/>
              </a:lnSpc>
              <a:buFont typeface="Wingdings" pitchFamily="2" charset="2"/>
              <a:buChar char="ü"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 sz="20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ru-RU" sz="1800" dirty="0" err="1" smtClean="0"/>
              <a:t>Техподдержка</a:t>
            </a:r>
            <a:r>
              <a:rPr lang="ru-RU" sz="1800" dirty="0" smtClean="0"/>
              <a:t>:</a:t>
            </a:r>
            <a:endParaRPr lang="ru-RU" sz="1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132856"/>
            <a:ext cx="8043912" cy="4104456"/>
          </a:xfr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Общество </a:t>
            </a: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 ограниченной </a:t>
            </a: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ответственностью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Межрегиональное </a:t>
            </a: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Бюро кредитных историй «КРЕДО» </a:t>
            </a:r>
            <a:endParaRPr lang="ru-RU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зарегистрировано </a:t>
            </a: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10 апреля 2007 г</a:t>
            </a: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 </a:t>
            </a: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 </a:t>
            </a: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действует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на </a:t>
            </a: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основании Федерального закона РФ </a:t>
            </a:r>
            <a:endParaRPr lang="ru-RU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№218-ФЗ от 30 декабря 2004 </a:t>
            </a: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г. «О кредитных историях».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 kern="1200" dirty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Учредители: 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</a:t>
            </a: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Физические </a:t>
            </a: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лица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 kern="1200" dirty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Лицензия </a:t>
            </a:r>
            <a:r>
              <a:rPr lang="ru-RU" sz="20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ФСТЭК:</a:t>
            </a:r>
            <a:endParaRPr lang="ru-RU" sz="2000" kern="1200" dirty="0">
              <a:solidFill>
                <a:srgbClr val="B4DFF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</a:t>
            </a: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На деятельность по технической </a:t>
            </a: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защите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</a:t>
            </a: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конфиденциальной информации.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Регистрационный </a:t>
            </a: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номер: 2247 от 21 марта  2014 </a:t>
            </a: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г.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Центральный Банк России</a:t>
            </a:r>
            <a:r>
              <a:rPr lang="ru-RU" sz="20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</a:t>
            </a:r>
            <a:endParaRPr lang="ru-RU" sz="2000" kern="1200" dirty="0">
              <a:solidFill>
                <a:srgbClr val="B4DFF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Внесена </a:t>
            </a: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запись в государственный реестр </a:t>
            </a: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бюро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кредитных историй об ООО МБКИ «КРЕДО» (№ 33)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на </a:t>
            </a: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основании приказа </a:t>
            </a: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ФСФР России </a:t>
            </a: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от 25.02.2009 № 09-527/пз-и</a:t>
            </a:r>
          </a:p>
        </p:txBody>
      </p:sp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179511" y="1340768"/>
            <a:ext cx="3096345" cy="648072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  <a:lumMod val="54000"/>
                  <a:alpha val="0"/>
                </a:schemeClr>
              </a:gs>
              <a:gs pos="84000">
                <a:srgbClr val="2E4470">
                  <a:lumMod val="96000"/>
                  <a:alpha val="30000"/>
                </a:srgbClr>
              </a:gs>
            </a:gsLst>
          </a:gradFill>
          <a:ln w="635" cmpd="sng">
            <a:noFill/>
            <a:prstDash val="sysDash"/>
            <a:headEnd/>
            <a:tailEnd/>
          </a:ln>
          <a:effectLst>
            <a:outerShdw blurRad="40000" dist="23000" dir="54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63500" h="25400"/>
          </a:sp3d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t" anchorCtr="1"/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бюро: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348880"/>
            <a:ext cx="8275265" cy="3240336"/>
          </a:xfr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18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Содействовать повышению </a:t>
            </a: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прибыльности кредитных </a:t>
            </a:r>
            <a:r>
              <a:rPr lang="ru-RU" sz="18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операций</a:t>
            </a: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расширению возможностей кредитования </a:t>
            </a:r>
            <a:r>
              <a:rPr lang="ru-RU" sz="18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бизнеса и населения</a:t>
            </a: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18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Содействовать </a:t>
            </a:r>
            <a:r>
              <a:rPr lang="ru-RU" sz="1800" kern="1200" dirty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развитию </a:t>
            </a:r>
            <a:r>
              <a:rPr lang="ru-RU" sz="18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рынка потребительского </a:t>
            </a:r>
            <a:r>
              <a:rPr lang="ru-RU" sz="1800" kern="1200" dirty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кредитования</a:t>
            </a:r>
            <a:r>
              <a:rPr lang="ru-RU" sz="18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Содействовать </a:t>
            </a:r>
            <a:r>
              <a:rPr lang="ru-RU" sz="18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уменьшению </a:t>
            </a: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рисков кредитования и </a:t>
            </a:r>
            <a:r>
              <a:rPr lang="ru-RU" sz="18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снижению </a:t>
            </a: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затрат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18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по </a:t>
            </a:r>
            <a:r>
              <a:rPr lang="ru-RU" sz="18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предоставлению займов</a:t>
            </a: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;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</a:t>
            </a:r>
            <a:r>
              <a:rPr lang="ru-RU" sz="18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Повысить </a:t>
            </a:r>
            <a:r>
              <a:rPr lang="ru-RU" sz="1800" kern="1200" dirty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доступность </a:t>
            </a:r>
            <a:r>
              <a:rPr lang="ru-RU" sz="18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средств для добросовестных </a:t>
            </a:r>
            <a:r>
              <a:rPr lang="ru-RU" sz="1800" kern="1200" dirty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заемщиков</a:t>
            </a:r>
            <a:r>
              <a:rPr lang="ru-RU" sz="18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Обеспечить </a:t>
            </a:r>
            <a:r>
              <a:rPr lang="ru-RU" sz="18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защищенное информационное </a:t>
            </a: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поле</a:t>
            </a:r>
            <a:endParaRPr lang="ru-RU" sz="18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106" name="Rectangle 18"/>
          <p:cNvSpPr>
            <a:spLocks noChangeArrowheads="1"/>
          </p:cNvSpPr>
          <p:nvPr/>
        </p:nvSpPr>
        <p:spPr bwMode="auto">
          <a:xfrm>
            <a:off x="179512" y="1673051"/>
            <a:ext cx="4670425" cy="531813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  <a:lumMod val="54000"/>
                  <a:alpha val="0"/>
                </a:schemeClr>
              </a:gs>
              <a:gs pos="84000">
                <a:srgbClr val="2E4470">
                  <a:lumMod val="96000"/>
                  <a:alpha val="30000"/>
                </a:srgbClr>
              </a:gs>
            </a:gsLst>
          </a:gradFill>
          <a:ln w="635" cmpd="sng">
            <a:noFill/>
            <a:prstDash val="sysDash"/>
            <a:headEnd/>
            <a:tailEnd/>
          </a:ln>
          <a:effectLst>
            <a:outerShdw blurRad="40000" dist="23000" dir="54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63500" h="25400"/>
          </a:sp3d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t" anchorCtr="1"/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кредитного бюро: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352" y="2438886"/>
            <a:ext cx="7813104" cy="3870434"/>
          </a:xfr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 anchor="ctr" anchorCtr="1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Прием </a:t>
            </a: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информации (кредитных историй) в защищенном режиме 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от </a:t>
            </a: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КПК(Г</a:t>
            </a: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), МФО </a:t>
            </a: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 </a:t>
            </a: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других кредитных организаций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Хранение </a:t>
            </a:r>
            <a:r>
              <a:rPr lang="ru-RU" sz="2000" kern="1200" dirty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кредитных историй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Обработка, внесение изменений в кредитную историю субъекта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 kern="1200" dirty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Предоставление информации из Центрального </a:t>
            </a:r>
            <a:r>
              <a:rPr lang="ru-RU" sz="20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каталога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0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кредитных историй о наличии кредитной истории субъекта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Предоставление </a:t>
            </a: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кредитных отчетов </a:t>
            </a:r>
            <a:r>
              <a:rPr lang="ru-RU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 </a:t>
            </a:r>
            <a:r>
              <a:rPr lang="ru-RU" sz="2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запросам Пользователей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 kern="1200" dirty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Предоставление услуг по </a:t>
            </a:r>
            <a:r>
              <a:rPr lang="ru-RU" sz="20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защите персональных данных</a:t>
            </a:r>
            <a:endParaRPr lang="ru-RU" sz="2000" kern="1200" dirty="0">
              <a:solidFill>
                <a:srgbClr val="B4DFF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323528" y="1915264"/>
            <a:ext cx="5544616" cy="577632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  <a:lumMod val="54000"/>
                  <a:alpha val="0"/>
                </a:schemeClr>
              </a:gs>
              <a:gs pos="84000">
                <a:srgbClr val="2E4470">
                  <a:lumMod val="96000"/>
                  <a:alpha val="30000"/>
                </a:srgbClr>
              </a:gs>
            </a:gsLst>
          </a:gradFill>
          <a:ln w="635" cmpd="sng">
            <a:noFill/>
            <a:prstDash val="sysDash"/>
            <a:headEnd/>
            <a:tailEnd/>
          </a:ln>
          <a:effectLst>
            <a:outerShdw blurRad="40000" dist="23000" dir="54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63500" h="25400"/>
          </a:sp3d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Ctr="1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работы:</a:t>
            </a:r>
          </a:p>
          <a:p>
            <a:pPr algn="ctr" eaLnBrk="1" hangingPunct="1"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8"/>
          <p:cNvSpPr>
            <a:spLocks noGrp="1" noChangeArrowheads="1"/>
          </p:cNvSpPr>
          <p:nvPr>
            <p:ph sz="half" idx="1"/>
          </p:nvPr>
        </p:nvSpPr>
        <p:spPr>
          <a:xfrm>
            <a:off x="161925" y="2204865"/>
            <a:ext cx="5256213" cy="4320480"/>
          </a:xfrm>
          <a:effectLst>
            <a:outerShdw blurRad="127000" dist="50800" dir="4200000" algn="t" rotWithShape="0">
              <a:prstClr val="black">
                <a:alpha val="81000"/>
              </a:prstClr>
            </a:outerShdw>
          </a:effectLst>
        </p:spPr>
        <p:txBody>
          <a:bodyPr/>
          <a:lstStyle/>
          <a:p>
            <a:pPr eaLnBrk="1" hangingPunct="1">
              <a:buSzPct val="170000"/>
              <a:buFont typeface="Wingdings" pitchFamily="2" charset="2"/>
              <a:buChar char="ь"/>
              <a:defRPr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Специалисты МБКИ «КРЕДО» имеют 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высшее профессиональное образование, прошли переподготовку по вопросам защиты информации</a:t>
            </a:r>
            <a:endParaRPr lang="en-US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1" hangingPunct="1">
              <a:buSzPct val="170000"/>
              <a:buFont typeface="Wingdings" pitchFamily="2" charset="2"/>
              <a:buChar char="ь"/>
              <a:defRPr/>
            </a:pPr>
            <a:endParaRPr lang="ru-RU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1" hangingPunct="1">
              <a:buSzPct val="170000"/>
              <a:buFont typeface="Wingdings" pitchFamily="2" charset="2"/>
              <a:buChar char="ь"/>
              <a:defRPr/>
            </a:pPr>
            <a:r>
              <a:rPr lang="ru-RU" sz="18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Производственные  помещения соответствуют нормам и требованиям ФСТЭК РФ по технической защите информации</a:t>
            </a:r>
            <a:endParaRPr lang="en-US" sz="1800" dirty="0" smtClean="0">
              <a:solidFill>
                <a:srgbClr val="B4DFF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1" hangingPunct="1">
              <a:buSzPct val="170000"/>
              <a:buFont typeface="Wingdings" pitchFamily="2" charset="2"/>
              <a:buChar char="ь"/>
              <a:defRPr/>
            </a:pPr>
            <a:endParaRPr lang="ru-RU" sz="1800" dirty="0" smtClean="0">
              <a:solidFill>
                <a:srgbClr val="B6D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1" hangingPunct="1">
              <a:buSzPct val="170000"/>
              <a:buFont typeface="Wingdings" pitchFamily="2" charset="2"/>
              <a:buChar char="ь"/>
              <a:defRPr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Используются только сертифицированные  системы обработки и средства защиты конфиденциальной информации</a:t>
            </a:r>
          </a:p>
        </p:txBody>
      </p:sp>
      <p:sp>
        <p:nvSpPr>
          <p:cNvPr id="6154" name="Rectangle 21"/>
          <p:cNvSpPr>
            <a:spLocks noChangeArrowheads="1"/>
          </p:cNvSpPr>
          <p:nvPr/>
        </p:nvSpPr>
        <p:spPr bwMode="auto">
          <a:xfrm>
            <a:off x="180001" y="1339200"/>
            <a:ext cx="6480232" cy="721648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  <a:lumMod val="54000"/>
                  <a:alpha val="0"/>
                </a:schemeClr>
              </a:gs>
              <a:gs pos="84000">
                <a:srgbClr val="2E4470">
                  <a:lumMod val="96000"/>
                  <a:alpha val="30000"/>
                </a:srgbClr>
              </a:gs>
            </a:gsLst>
          </a:gradFill>
          <a:ln w="635" cmpd="sng">
            <a:noFill/>
            <a:prstDash val="sysDash"/>
            <a:headEnd/>
            <a:tailEnd/>
          </a:ln>
          <a:effectLst>
            <a:outerShdw blurRad="40000" dist="23000" dir="54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63500" h="25400"/>
          </a:sp3d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t" anchorCtr="1"/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информационной безопасности</a:t>
            </a:r>
          </a:p>
        </p:txBody>
      </p:sp>
      <p:pic>
        <p:nvPicPr>
          <p:cNvPr id="1026" name="Picture 2" descr="D:\_документы\Внутренние\временная\clipart\License_TZKI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88840"/>
            <a:ext cx="3273747" cy="4611131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3848" y="1836807"/>
            <a:ext cx="5688632" cy="4690844"/>
          </a:xfr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  <a:buFont typeface="+mj-lt"/>
              <a:buAutoNum type="arabicPeriod"/>
            </a:pP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Клиент обращается в КПК (банк)</a:t>
            </a:r>
          </a:p>
          <a:p>
            <a:pPr>
              <a:spcBef>
                <a:spcPct val="0"/>
              </a:spcBef>
              <a:buNone/>
            </a:pP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с заявлением о выдаче ему займа (кредита)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</a:t>
            </a:r>
          </a:p>
          <a:p>
            <a:pPr>
              <a:spcBef>
                <a:spcPct val="0"/>
              </a:spcBef>
              <a:buFont typeface="+mj-lt"/>
              <a:buAutoNum type="arabicPeriod" startAt="2"/>
            </a:pPr>
            <a:r>
              <a:rPr lang="ru-RU" sz="18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КПК (банк) </a:t>
            </a:r>
            <a:r>
              <a:rPr lang="ru-RU" sz="1800" kern="1200" dirty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делает запрос в </a:t>
            </a:r>
            <a:r>
              <a:rPr lang="ru-RU" sz="18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МБКИ «КРЕДО»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18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на поиск информации о клиенте на основании 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18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его обязательного письменного Согласия 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18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</a:t>
            </a:r>
            <a:endParaRPr lang="ru-RU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spcBef>
                <a:spcPct val="0"/>
              </a:spcBef>
              <a:buFont typeface="+mj-lt"/>
              <a:buAutoNum type="arabicPeriod" startAt="3"/>
            </a:pP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КПК (банк) получает из МБКИ </a:t>
            </a:r>
            <a:r>
              <a:rPr lang="ru-RU" sz="18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«КРЕДО» </a:t>
            </a:r>
            <a:endParaRPr lang="ru-RU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кредитный отчет клиента, сформированный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18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на основании информации, полученной 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от КПК и других партнеров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</a:t>
            </a:r>
          </a:p>
          <a:p>
            <a:pPr>
              <a:spcBef>
                <a:spcPct val="0"/>
              </a:spcBef>
              <a:buFont typeface="+mj-lt"/>
              <a:buAutoNum type="arabicPeriod" startAt="4"/>
            </a:pPr>
            <a:r>
              <a:rPr lang="ru-RU" sz="18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КПК (банк) </a:t>
            </a:r>
            <a:r>
              <a:rPr lang="ru-RU" sz="1800" kern="1200" dirty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на основании </a:t>
            </a:r>
            <a:r>
              <a:rPr lang="ru-RU" sz="18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полученного отчета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18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</a:t>
            </a:r>
            <a:r>
              <a:rPr lang="en-US" sz="18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1800" kern="12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принимает решение о предоставлении кредита</a:t>
            </a:r>
            <a:endParaRPr lang="ru-RU" sz="1800" kern="1200" dirty="0">
              <a:solidFill>
                <a:srgbClr val="B4DFF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180000" y="1339200"/>
            <a:ext cx="6336704" cy="495300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  <a:lumMod val="54000"/>
                  <a:alpha val="0"/>
                </a:schemeClr>
              </a:gs>
              <a:gs pos="84000">
                <a:srgbClr val="2E4470">
                  <a:lumMod val="96000"/>
                  <a:alpha val="30000"/>
                </a:srgbClr>
              </a:gs>
            </a:gsLst>
          </a:gradFill>
          <a:ln w="635" cmpd="sng">
            <a:noFill/>
            <a:prstDash val="sysDash"/>
            <a:headEnd/>
            <a:tailEnd/>
          </a:ln>
          <a:effectLst>
            <a:outerShdw blurRad="101600" dist="23000" dir="54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63500" h="25400"/>
          </a:sp3d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t" anchorCtr="1"/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работы бюро с КПК(Г), банками</a:t>
            </a:r>
          </a:p>
        </p:txBody>
      </p:sp>
      <p:grpSp>
        <p:nvGrpSpPr>
          <p:cNvPr id="28" name="Группа 27"/>
          <p:cNvGrpSpPr/>
          <p:nvPr/>
        </p:nvGrpSpPr>
        <p:grpSpPr>
          <a:xfrm>
            <a:off x="610642" y="2025650"/>
            <a:ext cx="2089150" cy="4092575"/>
            <a:chOff x="610642" y="2025650"/>
            <a:chExt cx="2089150" cy="4092575"/>
          </a:xfrm>
        </p:grpSpPr>
        <p:sp>
          <p:nvSpPr>
            <p:cNvPr id="6149" name="AutoShape 22" descr="10%"/>
            <p:cNvSpPr>
              <a:spLocks noChangeArrowheads="1"/>
            </p:cNvSpPr>
            <p:nvPr/>
          </p:nvSpPr>
          <p:spPr bwMode="auto">
            <a:xfrm>
              <a:off x="610642" y="2025650"/>
              <a:ext cx="2076450" cy="830263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5">
                    <a:shade val="51000"/>
                    <a:satMod val="130000"/>
                    <a:lumMod val="54000"/>
                    <a:alpha val="0"/>
                  </a:schemeClr>
                </a:gs>
                <a:gs pos="84000">
                  <a:srgbClr val="2E4470">
                    <a:lumMod val="96000"/>
                    <a:alpha val="46000"/>
                  </a:srgbClr>
                </a:gs>
              </a:gsLst>
            </a:gradFill>
            <a:ln w="635" cmpd="sng">
              <a:solidFill>
                <a:schemeClr val="bg1">
                  <a:alpha val="59000"/>
                </a:schemeClr>
              </a:solidFill>
              <a:prstDash val="sysDash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 prstMaterial="metal">
              <a:bevelT w="63500" h="254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/>
              <a:endPara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6150" name="AutoShape 23" descr="10%"/>
            <p:cNvSpPr>
              <a:spLocks noChangeArrowheads="1"/>
            </p:cNvSpPr>
            <p:nvPr/>
          </p:nvSpPr>
          <p:spPr bwMode="auto">
            <a:xfrm>
              <a:off x="624929" y="3446463"/>
              <a:ext cx="2074863" cy="82867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5">
                    <a:shade val="51000"/>
                    <a:satMod val="130000"/>
                    <a:lumMod val="54000"/>
                    <a:alpha val="0"/>
                  </a:schemeClr>
                </a:gs>
                <a:gs pos="84000">
                  <a:srgbClr val="2E4470">
                    <a:lumMod val="96000"/>
                    <a:alpha val="46000"/>
                  </a:srgbClr>
                </a:gs>
              </a:gsLst>
            </a:gradFill>
            <a:ln w="635" cmpd="sng">
              <a:solidFill>
                <a:schemeClr val="bg1">
                  <a:alpha val="59000"/>
                </a:schemeClr>
              </a:solidFill>
              <a:prstDash val="sysDash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 prstMaterial="metal">
              <a:bevelT w="63500" h="254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/>
              <a:endPara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6151" name="AutoShape 24" descr="10%"/>
            <p:cNvSpPr>
              <a:spLocks noChangeArrowheads="1"/>
            </p:cNvSpPr>
            <p:nvPr/>
          </p:nvSpPr>
          <p:spPr bwMode="auto">
            <a:xfrm>
              <a:off x="615404" y="4875213"/>
              <a:ext cx="2078038" cy="1243012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5">
                    <a:shade val="51000"/>
                    <a:satMod val="130000"/>
                    <a:lumMod val="54000"/>
                    <a:alpha val="0"/>
                  </a:schemeClr>
                </a:gs>
                <a:gs pos="84000">
                  <a:srgbClr val="2E4470">
                    <a:lumMod val="96000"/>
                    <a:alpha val="46000"/>
                  </a:srgbClr>
                </a:gs>
              </a:gsLst>
            </a:gradFill>
            <a:ln w="635" cmpd="sng">
              <a:solidFill>
                <a:schemeClr val="bg1">
                  <a:alpha val="59000"/>
                </a:schemeClr>
              </a:solidFill>
              <a:prstDash val="sysDash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 prstMaterial="metal">
              <a:bevelT w="63500" h="254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/>
              <a:endPara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6155" name="AutoShape 28"/>
            <p:cNvSpPr>
              <a:spLocks noChangeArrowheads="1"/>
            </p:cNvSpPr>
            <p:nvPr/>
          </p:nvSpPr>
          <p:spPr bwMode="auto">
            <a:xfrm rot="5400000">
              <a:off x="912862" y="2942432"/>
              <a:ext cx="568325" cy="414337"/>
            </a:xfrm>
            <a:prstGeom prst="rightArrow">
              <a:avLst>
                <a:gd name="adj1" fmla="val 50000"/>
                <a:gd name="adj2" fmla="val 34291"/>
              </a:avLst>
            </a:prstGeom>
            <a:gradFill>
              <a:gsLst>
                <a:gs pos="0">
                  <a:schemeClr val="accent5">
                    <a:shade val="51000"/>
                    <a:satMod val="130000"/>
                    <a:lumMod val="54000"/>
                    <a:alpha val="0"/>
                  </a:schemeClr>
                </a:gs>
                <a:gs pos="84000">
                  <a:srgbClr val="2E4470">
                    <a:lumMod val="96000"/>
                    <a:alpha val="46000"/>
                  </a:srgbClr>
                </a:gs>
              </a:gsLst>
            </a:gradFill>
            <a:ln w="635" cmpd="sng">
              <a:solidFill>
                <a:schemeClr val="bg1">
                  <a:alpha val="59000"/>
                </a:schemeClr>
              </a:solidFill>
              <a:prstDash val="sysDash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 prstMaterial="metal">
              <a:bevelT w="63500" h="254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/>
              <a:endPara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6159" name="AutoShape 32"/>
            <p:cNvSpPr>
              <a:spLocks noChangeArrowheads="1"/>
            </p:cNvSpPr>
            <p:nvPr/>
          </p:nvSpPr>
          <p:spPr bwMode="auto">
            <a:xfrm rot="5400000">
              <a:off x="927348" y="4353719"/>
              <a:ext cx="568325" cy="414337"/>
            </a:xfrm>
            <a:prstGeom prst="rightArrow">
              <a:avLst>
                <a:gd name="adj1" fmla="val 50000"/>
                <a:gd name="adj2" fmla="val 34291"/>
              </a:avLst>
            </a:prstGeom>
            <a:gradFill>
              <a:gsLst>
                <a:gs pos="0">
                  <a:schemeClr val="accent5">
                    <a:shade val="51000"/>
                    <a:satMod val="130000"/>
                    <a:lumMod val="54000"/>
                    <a:alpha val="0"/>
                  </a:schemeClr>
                </a:gs>
                <a:gs pos="84000">
                  <a:srgbClr val="2E4470">
                    <a:lumMod val="96000"/>
                    <a:alpha val="46000"/>
                  </a:srgbClr>
                </a:gs>
              </a:gsLst>
            </a:gradFill>
            <a:ln w="635" cmpd="sng">
              <a:solidFill>
                <a:schemeClr val="bg1">
                  <a:alpha val="59000"/>
                </a:schemeClr>
              </a:solidFill>
              <a:prstDash val="sysDash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 prstMaterial="metal">
              <a:bevelT w="63500" h="254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/>
              <a:endPara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6160" name="AutoShape 33"/>
            <p:cNvSpPr>
              <a:spLocks noChangeArrowheads="1"/>
            </p:cNvSpPr>
            <p:nvPr/>
          </p:nvSpPr>
          <p:spPr bwMode="auto">
            <a:xfrm rot="-5400000">
              <a:off x="1830635" y="4358482"/>
              <a:ext cx="568325" cy="414338"/>
            </a:xfrm>
            <a:prstGeom prst="rightArrow">
              <a:avLst>
                <a:gd name="adj1" fmla="val 50000"/>
                <a:gd name="adj2" fmla="val 34291"/>
              </a:avLst>
            </a:prstGeom>
            <a:gradFill>
              <a:gsLst>
                <a:gs pos="0">
                  <a:schemeClr val="accent5">
                    <a:shade val="51000"/>
                    <a:satMod val="130000"/>
                    <a:lumMod val="54000"/>
                    <a:alpha val="0"/>
                  </a:schemeClr>
                </a:gs>
                <a:gs pos="84000">
                  <a:srgbClr val="2E4470">
                    <a:lumMod val="96000"/>
                    <a:alpha val="46000"/>
                  </a:srgbClr>
                </a:gs>
              </a:gsLst>
            </a:gradFill>
            <a:ln w="635" cmpd="sng">
              <a:solidFill>
                <a:schemeClr val="bg1">
                  <a:alpha val="59000"/>
                </a:schemeClr>
              </a:solidFill>
              <a:prstDash val="sysDash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 prstMaterial="metal">
              <a:bevelT w="63500" h="254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/>
              <a:endPara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6162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832506" y="2260761"/>
              <a:ext cx="1643832" cy="360039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kern="10" dirty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Клиент</a:t>
              </a:r>
            </a:p>
          </p:txBody>
        </p:sp>
        <p:sp>
          <p:nvSpPr>
            <p:cNvPr id="6163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1070619" y="3680780"/>
              <a:ext cx="1167607" cy="36004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kern="10" dirty="0" smtClean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КПК</a:t>
              </a:r>
              <a:endParaRPr lang="ru-RU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sp>
          <p:nvSpPr>
            <p:cNvPr id="6164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803126" y="5115021"/>
              <a:ext cx="1691481" cy="896938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b="1" kern="10" dirty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МБКИ</a:t>
              </a:r>
            </a:p>
            <a:p>
              <a:pPr algn="ctr"/>
              <a:r>
                <a:rPr lang="ru-RU" b="1" kern="10" dirty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"Кредо"</a:t>
              </a:r>
            </a:p>
          </p:txBody>
        </p:sp>
        <p:sp>
          <p:nvSpPr>
            <p:cNvPr id="6168" name="WordArt 41"/>
            <p:cNvSpPr>
              <a:spLocks noChangeArrowheads="1" noChangeShapeType="1" noTextEdit="1"/>
            </p:cNvSpPr>
            <p:nvPr/>
          </p:nvSpPr>
          <p:spPr bwMode="auto">
            <a:xfrm>
              <a:off x="1154359" y="2983681"/>
              <a:ext cx="74613" cy="149225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1200" b="1" kern="10" dirty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6172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1185317" y="4434507"/>
              <a:ext cx="76200" cy="149225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1200" b="1" kern="10" dirty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6173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2077492" y="4418013"/>
              <a:ext cx="76200" cy="150812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1200" b="1" kern="10" dirty="0" smtClean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3</a:t>
              </a:r>
              <a:endParaRPr lang="ru-RU" sz="1200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sp>
          <p:nvSpPr>
            <p:cNvPr id="32" name="AutoShape 33"/>
            <p:cNvSpPr>
              <a:spLocks noChangeArrowheads="1"/>
            </p:cNvSpPr>
            <p:nvPr/>
          </p:nvSpPr>
          <p:spPr bwMode="auto">
            <a:xfrm rot="-5400000">
              <a:off x="1776959" y="2925736"/>
              <a:ext cx="568325" cy="414338"/>
            </a:xfrm>
            <a:prstGeom prst="rightArrow">
              <a:avLst>
                <a:gd name="adj1" fmla="val 50000"/>
                <a:gd name="adj2" fmla="val 34291"/>
              </a:avLst>
            </a:prstGeom>
            <a:gradFill>
              <a:gsLst>
                <a:gs pos="0">
                  <a:schemeClr val="accent5">
                    <a:shade val="51000"/>
                    <a:satMod val="130000"/>
                    <a:lumMod val="54000"/>
                    <a:alpha val="0"/>
                  </a:schemeClr>
                </a:gs>
                <a:gs pos="84000">
                  <a:srgbClr val="2E4470">
                    <a:lumMod val="96000"/>
                    <a:alpha val="46000"/>
                  </a:srgbClr>
                </a:gs>
              </a:gsLst>
            </a:gradFill>
            <a:ln w="635" cmpd="sng">
              <a:solidFill>
                <a:schemeClr val="bg1">
                  <a:alpha val="59000"/>
                </a:schemeClr>
              </a:solidFill>
              <a:prstDash val="sysDash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flat" dir="t"/>
            </a:scene3d>
            <a:sp3d prstMaterial="metal">
              <a:bevelT w="63500" h="254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/>
              <a:endPara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33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2023816" y="2985267"/>
              <a:ext cx="76200" cy="150812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1200" b="1" kern="10" dirty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4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18"/>
          <p:cNvSpPr>
            <a:spLocks noChangeArrowheads="1"/>
          </p:cNvSpPr>
          <p:nvPr/>
        </p:nvSpPr>
        <p:spPr bwMode="auto">
          <a:xfrm>
            <a:off x="180000" y="1339200"/>
            <a:ext cx="8392528" cy="568610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  <a:lumMod val="54000"/>
                  <a:alpha val="0"/>
                </a:schemeClr>
              </a:gs>
              <a:gs pos="84000">
                <a:srgbClr val="2E4470">
                  <a:lumMod val="96000"/>
                  <a:alpha val="30000"/>
                </a:srgbClr>
              </a:gs>
            </a:gsLst>
          </a:gradFill>
          <a:ln w="635" cmpd="sng">
            <a:noFill/>
            <a:prstDash val="sysDash"/>
            <a:headEnd/>
            <a:tailEnd/>
          </a:ln>
          <a:effectLst>
            <a:outerShdw blurRad="101600" dist="23000" dir="54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Ctr="1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подключения и начала работы с МБКИ «КРЕДО»</a:t>
            </a:r>
          </a:p>
        </p:txBody>
      </p:sp>
      <p:sp>
        <p:nvSpPr>
          <p:cNvPr id="4101" name="WordArt 35"/>
          <p:cNvSpPr>
            <a:spLocks noChangeArrowheads="1" noChangeShapeType="1" noTextEdit="1"/>
          </p:cNvSpPr>
          <p:nvPr/>
        </p:nvSpPr>
        <p:spPr bwMode="auto">
          <a:xfrm>
            <a:off x="3119438" y="4340225"/>
            <a:ext cx="2646362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kern="10">
              <a:ln w="9525">
                <a:solidFill>
                  <a:srgbClr val="DEB400"/>
                </a:solidFill>
                <a:round/>
                <a:headEnd/>
                <a:tailEnd/>
              </a:ln>
              <a:solidFill>
                <a:srgbClr val="FFCC00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08179" y="6095037"/>
            <a:ext cx="7068449" cy="646331"/>
          </a:xfrm>
          <a:prstGeom prst="rect">
            <a:avLst/>
          </a:prstGeom>
          <a:gradFill flip="none" rotWithShape="1">
            <a:gsLst>
              <a:gs pos="49000">
                <a:srgbClr val="6C6D72">
                  <a:lumMod val="44000"/>
                  <a:lumOff val="56000"/>
                  <a:alpha val="65000"/>
                </a:srgbClr>
              </a:gs>
              <a:gs pos="26000">
                <a:schemeClr val="bg1">
                  <a:lumMod val="56000"/>
                  <a:alpha val="13000"/>
                </a:schemeClr>
              </a:gs>
              <a:gs pos="79000">
                <a:srgbClr val="7D8496">
                  <a:lumMod val="52000"/>
                  <a:alpha val="13000"/>
                </a:srgbClr>
              </a:gs>
            </a:gsLst>
            <a:lin ang="10800000" scaled="1"/>
            <a:tileRect/>
          </a:gradFill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 anchorCtr="1">
            <a:spAutoFit/>
          </a:bodyPr>
          <a:lstStyle>
            <a:defPPr>
              <a:defRPr lang="ru-RU"/>
            </a:defPPr>
            <a:lvl1pPr algn="ctr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eaLnBrk="1" hangingPunct="1">
              <a:defRPr/>
            </a:pPr>
            <a:r>
              <a:rPr lang="ru-RU" sz="1800" b="0" dirty="0"/>
              <a:t>Сотрудник КПК(Г), МФО получает доступ к базе данных      МБКИ «КРЕДО»</a:t>
            </a:r>
          </a:p>
        </p:txBody>
      </p:sp>
      <p:sp>
        <p:nvSpPr>
          <p:cNvPr id="28" name="AutoShape 26"/>
          <p:cNvSpPr>
            <a:spLocks noChangeArrowheads="1"/>
          </p:cNvSpPr>
          <p:nvPr/>
        </p:nvSpPr>
        <p:spPr bwMode="auto">
          <a:xfrm rot="20974863" flipH="1">
            <a:off x="7694613" y="5649913"/>
            <a:ext cx="490537" cy="692150"/>
          </a:xfrm>
          <a:prstGeom prst="curvedRightArrow">
            <a:avLst>
              <a:gd name="adj1" fmla="val 30704"/>
              <a:gd name="adj2" fmla="val 61408"/>
              <a:gd name="adj3" fmla="val 33333"/>
            </a:avLst>
          </a:prstGeom>
          <a:ln>
            <a:solidFill>
              <a:srgbClr val="89AED7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908179" y="5157192"/>
            <a:ext cx="7068449" cy="646331"/>
          </a:xfrm>
          <a:prstGeom prst="rect">
            <a:avLst/>
          </a:prstGeom>
          <a:gradFill flip="none" rotWithShape="1">
            <a:gsLst>
              <a:gs pos="49000">
                <a:srgbClr val="6C6D72">
                  <a:lumMod val="44000"/>
                  <a:lumOff val="56000"/>
                  <a:alpha val="65000"/>
                </a:srgbClr>
              </a:gs>
              <a:gs pos="26000">
                <a:schemeClr val="bg1">
                  <a:lumMod val="56000"/>
                  <a:alpha val="13000"/>
                </a:schemeClr>
              </a:gs>
              <a:gs pos="79000">
                <a:srgbClr val="7D8496">
                  <a:lumMod val="52000"/>
                  <a:alpha val="13000"/>
                </a:srgbClr>
              </a:gs>
            </a:gsLst>
            <a:lin ang="10800000" scaled="1"/>
            <a:tileRect/>
          </a:gradFill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 anchorCtr="1">
            <a:spAutoFit/>
          </a:bodyPr>
          <a:lstStyle>
            <a:defPPr>
              <a:defRPr lang="ru-RU"/>
            </a:defPPr>
            <a:lvl1pPr algn="ctr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eaLnBrk="1" hangingPunct="1">
              <a:defRPr/>
            </a:pPr>
            <a:r>
              <a:rPr lang="ru-RU" sz="1800" b="0" dirty="0"/>
              <a:t>КПК(Г), МФО приобретают </a:t>
            </a:r>
            <a:r>
              <a:rPr lang="ru-RU" sz="1800" b="0" dirty="0" smtClean="0"/>
              <a:t>ЭП </a:t>
            </a:r>
            <a:r>
              <a:rPr lang="ru-RU" sz="1800" b="0" dirty="0"/>
              <a:t>в </a:t>
            </a:r>
            <a:r>
              <a:rPr lang="ru-RU" sz="1800" b="0" dirty="0" smtClean="0"/>
              <a:t>МБКИ «КРЕДО».                  Ключ ЭП регистрируется и наделяется </a:t>
            </a:r>
            <a:r>
              <a:rPr lang="ru-RU" sz="1800" b="0" dirty="0"/>
              <a:t>правами.</a:t>
            </a:r>
          </a:p>
        </p:txBody>
      </p:sp>
      <p:sp>
        <p:nvSpPr>
          <p:cNvPr id="27" name="AutoShape 29"/>
          <p:cNvSpPr>
            <a:spLocks noChangeArrowheads="1"/>
          </p:cNvSpPr>
          <p:nvPr/>
        </p:nvSpPr>
        <p:spPr bwMode="auto">
          <a:xfrm rot="20893383">
            <a:off x="493713" y="4752975"/>
            <a:ext cx="449262" cy="688975"/>
          </a:xfrm>
          <a:prstGeom prst="curvedRightArrow">
            <a:avLst>
              <a:gd name="adj1" fmla="val 30671"/>
              <a:gd name="adj2" fmla="val 61343"/>
              <a:gd name="adj3" fmla="val 33333"/>
            </a:avLst>
          </a:prstGeom>
          <a:ln>
            <a:solidFill>
              <a:srgbClr val="89AED7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908179" y="4293096"/>
            <a:ext cx="7068449" cy="646331"/>
          </a:xfrm>
          <a:prstGeom prst="rect">
            <a:avLst/>
          </a:prstGeom>
          <a:gradFill flip="none" rotWithShape="1">
            <a:gsLst>
              <a:gs pos="49000">
                <a:srgbClr val="6C6D72">
                  <a:lumMod val="44000"/>
                  <a:lumOff val="56000"/>
                  <a:alpha val="65000"/>
                </a:srgbClr>
              </a:gs>
              <a:gs pos="26000">
                <a:schemeClr val="bg1">
                  <a:lumMod val="56000"/>
                  <a:alpha val="13000"/>
                </a:schemeClr>
              </a:gs>
              <a:gs pos="79000">
                <a:srgbClr val="7D8496">
                  <a:lumMod val="52000"/>
                  <a:alpha val="13000"/>
                </a:srgbClr>
              </a:gs>
            </a:gsLst>
            <a:lin ang="10800000" scaled="1"/>
            <a:tileRect/>
          </a:gradFill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 anchorCtr="1">
            <a:spAutoFit/>
          </a:bodyPr>
          <a:lstStyle>
            <a:defPPr>
              <a:defRPr lang="ru-RU"/>
            </a:defPPr>
            <a:lvl1pPr algn="ctr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eaLnBrk="1" hangingPunct="1">
              <a:defRPr/>
            </a:pPr>
            <a:r>
              <a:rPr lang="ru-RU" sz="1800" b="0" dirty="0"/>
              <a:t>КПК(Г), МФО устанавливают ПО «Электронная Анкета»          для работы с базой МБКИ «КРЕДО»</a:t>
            </a:r>
          </a:p>
        </p:txBody>
      </p:sp>
      <p:sp>
        <p:nvSpPr>
          <p:cNvPr id="7177" name="AutoShape 26"/>
          <p:cNvSpPr>
            <a:spLocks noChangeArrowheads="1"/>
          </p:cNvSpPr>
          <p:nvPr/>
        </p:nvSpPr>
        <p:spPr bwMode="auto">
          <a:xfrm rot="20868319" flipH="1">
            <a:off x="7640638" y="3902075"/>
            <a:ext cx="490537" cy="692150"/>
          </a:xfrm>
          <a:prstGeom prst="curvedRightArrow">
            <a:avLst>
              <a:gd name="adj1" fmla="val 30704"/>
              <a:gd name="adj2" fmla="val 61408"/>
              <a:gd name="adj3" fmla="val 33333"/>
            </a:avLst>
          </a:prstGeom>
          <a:ln>
            <a:solidFill>
              <a:srgbClr val="89AED7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954347" y="2599744"/>
            <a:ext cx="6976112" cy="1477328"/>
          </a:xfrm>
          <a:prstGeom prst="rect">
            <a:avLst/>
          </a:prstGeom>
          <a:gradFill flip="none" rotWithShape="1">
            <a:gsLst>
              <a:gs pos="49000">
                <a:srgbClr val="6C6D72">
                  <a:lumMod val="44000"/>
                  <a:lumOff val="56000"/>
                  <a:alpha val="65000"/>
                </a:srgbClr>
              </a:gs>
              <a:gs pos="26000">
                <a:schemeClr val="bg1">
                  <a:lumMod val="56000"/>
                  <a:alpha val="13000"/>
                </a:schemeClr>
              </a:gs>
              <a:gs pos="79000">
                <a:srgbClr val="7D8496">
                  <a:lumMod val="52000"/>
                  <a:alpha val="13000"/>
                </a:srgbClr>
              </a:gs>
            </a:gsLst>
            <a:lin ang="10800000" scaled="1"/>
            <a:tileRect/>
          </a:gradFill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 anchorCtr="1">
            <a:spAutoFit/>
          </a:bodyPr>
          <a:lstStyle>
            <a:defPPr>
              <a:defRPr lang="ru-RU"/>
            </a:defPPr>
            <a:lvl1pPr algn="ctr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l" eaLnBrk="1" hangingPunct="1">
              <a:defRPr/>
            </a:pPr>
            <a:r>
              <a:rPr lang="ru-RU" sz="1800" b="0" spc="-50" dirty="0"/>
              <a:t>КПК(Г), МФО  для работы с БКИ приобретают ПО и оборудование:</a:t>
            </a:r>
          </a:p>
          <a:p>
            <a:pPr marL="285750" indent="-285750" algn="l" eaLnBrk="1" hangingPunct="1">
              <a:buFont typeface="Arial" pitchFamily="34" charset="0"/>
              <a:buChar char="•"/>
              <a:defRPr/>
            </a:pPr>
            <a:r>
              <a:rPr lang="ru-RU" sz="1800" b="0" dirty="0"/>
              <a:t>Крипто-Про</a:t>
            </a:r>
            <a:r>
              <a:rPr lang="en-US" sz="1800" b="0" dirty="0"/>
              <a:t> </a:t>
            </a:r>
            <a:endParaRPr lang="ru-RU" sz="1800" b="0" dirty="0"/>
          </a:p>
          <a:p>
            <a:pPr marL="285750" indent="-285750" algn="l" eaLnBrk="1" hangingPunct="1">
              <a:buFont typeface="Arial" pitchFamily="34" charset="0"/>
              <a:buChar char="•"/>
              <a:defRPr/>
            </a:pPr>
            <a:r>
              <a:rPr lang="ru-RU" sz="1800" b="0" dirty="0"/>
              <a:t>Рутокен</a:t>
            </a:r>
          </a:p>
          <a:p>
            <a:pPr marL="285750" indent="-285750" algn="l" eaLnBrk="1" hangingPunct="1">
              <a:buFont typeface="Arial" pitchFamily="34" charset="0"/>
              <a:buChar char="•"/>
              <a:defRPr/>
            </a:pPr>
            <a:r>
              <a:rPr lang="ru-RU" sz="1800" b="0" dirty="0"/>
              <a:t>Сертификат ЭЦП </a:t>
            </a:r>
          </a:p>
          <a:p>
            <a:pPr marL="285750" indent="-285750" algn="l" eaLnBrk="1" hangingPunct="1">
              <a:buFont typeface="Arial" pitchFamily="34" charset="0"/>
              <a:buChar char="•"/>
              <a:defRPr/>
            </a:pPr>
            <a:r>
              <a:rPr lang="en-US" sz="1800" b="0" dirty="0"/>
              <a:t>Dallas Lock </a:t>
            </a:r>
          </a:p>
        </p:txBody>
      </p:sp>
      <p:sp>
        <p:nvSpPr>
          <p:cNvPr id="29" name="AutoShape 29"/>
          <p:cNvSpPr>
            <a:spLocks noChangeArrowheads="1"/>
          </p:cNvSpPr>
          <p:nvPr/>
        </p:nvSpPr>
        <p:spPr bwMode="auto">
          <a:xfrm>
            <a:off x="571500" y="2071688"/>
            <a:ext cx="449263" cy="688975"/>
          </a:xfrm>
          <a:prstGeom prst="curvedRightArrow">
            <a:avLst>
              <a:gd name="adj1" fmla="val 30671"/>
              <a:gd name="adj2" fmla="val 61343"/>
              <a:gd name="adj3" fmla="val 33333"/>
            </a:avLst>
          </a:prstGeom>
          <a:ln>
            <a:solidFill>
              <a:srgbClr val="89AED7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000100" y="1988840"/>
            <a:ext cx="6929486" cy="369332"/>
          </a:xfrm>
          <a:prstGeom prst="rect">
            <a:avLst/>
          </a:prstGeom>
          <a:gradFill flip="none" rotWithShape="1">
            <a:gsLst>
              <a:gs pos="49000">
                <a:srgbClr val="6C6D72">
                  <a:lumMod val="44000"/>
                  <a:lumOff val="56000"/>
                  <a:alpha val="65000"/>
                </a:srgbClr>
              </a:gs>
              <a:gs pos="26000">
                <a:schemeClr val="bg1">
                  <a:lumMod val="56000"/>
                  <a:alpha val="13000"/>
                </a:schemeClr>
              </a:gs>
              <a:gs pos="79000">
                <a:srgbClr val="7D8496">
                  <a:lumMod val="52000"/>
                  <a:alpha val="13000"/>
                </a:srgbClr>
              </a:gs>
            </a:gsLst>
            <a:lin ang="10800000" scaled="1"/>
            <a:tileRect/>
          </a:gradFill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 anchorCtr="1">
            <a:spAutoFit/>
          </a:bodyPr>
          <a:lstStyle>
            <a:defPPr>
              <a:defRPr lang="ru-RU"/>
            </a:defPPr>
            <a:lvl1pPr algn="ctr"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eaLnBrk="1" hangingPunct="1">
              <a:defRPr/>
            </a:pPr>
            <a:r>
              <a:rPr lang="ru-RU" sz="1800" b="0" dirty="0"/>
              <a:t>Подписание договора присоединения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6" name="Rectangle 50"/>
          <p:cNvSpPr>
            <a:spLocks noChangeArrowheads="1"/>
          </p:cNvSpPr>
          <p:nvPr/>
        </p:nvSpPr>
        <p:spPr bwMode="auto">
          <a:xfrm>
            <a:off x="3037469" y="4525186"/>
            <a:ext cx="3105244" cy="2256446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2" name="Rectangle 74"/>
          <p:cNvSpPr>
            <a:spLocks noChangeArrowheads="1"/>
          </p:cNvSpPr>
          <p:nvPr/>
        </p:nvSpPr>
        <p:spPr bwMode="auto">
          <a:xfrm>
            <a:off x="3573931" y="6412300"/>
            <a:ext cx="2116913" cy="36933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МБКИ «КРЕДО»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84" name="Line 76"/>
          <p:cNvSpPr>
            <a:spLocks noChangeShapeType="1"/>
          </p:cNvSpPr>
          <p:nvPr/>
        </p:nvSpPr>
        <p:spPr bwMode="auto">
          <a:xfrm>
            <a:off x="1727076" y="3775270"/>
            <a:ext cx="0" cy="557213"/>
          </a:xfrm>
          <a:prstGeom prst="line">
            <a:avLst/>
          </a:prstGeom>
          <a:ln w="19050">
            <a:solidFill>
              <a:srgbClr val="FFFF00"/>
            </a:solidFill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285" name="Line 77"/>
          <p:cNvSpPr>
            <a:spLocks noChangeShapeType="1"/>
          </p:cNvSpPr>
          <p:nvPr/>
        </p:nvSpPr>
        <p:spPr bwMode="auto">
          <a:xfrm flipV="1">
            <a:off x="1727077" y="3029256"/>
            <a:ext cx="849915" cy="0"/>
          </a:xfrm>
          <a:prstGeom prst="line">
            <a:avLst/>
          </a:prstGeom>
          <a:ln w="19050">
            <a:solidFill>
              <a:srgbClr val="FFFF00"/>
            </a:solidFill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289" name="Line 81"/>
          <p:cNvSpPr>
            <a:spLocks noChangeShapeType="1"/>
          </p:cNvSpPr>
          <p:nvPr/>
        </p:nvSpPr>
        <p:spPr bwMode="auto">
          <a:xfrm>
            <a:off x="1722090" y="4332483"/>
            <a:ext cx="1784199" cy="0"/>
          </a:xfrm>
          <a:prstGeom prst="line">
            <a:avLst/>
          </a:prstGeom>
          <a:ln w="19050">
            <a:solidFill>
              <a:srgbClr val="FFFF00"/>
            </a:solidFill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6" name="Line 89"/>
          <p:cNvSpPr>
            <a:spLocks noChangeShapeType="1"/>
          </p:cNvSpPr>
          <p:nvPr/>
        </p:nvSpPr>
        <p:spPr bwMode="auto">
          <a:xfrm flipH="1">
            <a:off x="3921081" y="2716544"/>
            <a:ext cx="0" cy="13488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Line 90"/>
          <p:cNvSpPr>
            <a:spLocks noChangeShapeType="1"/>
          </p:cNvSpPr>
          <p:nvPr/>
        </p:nvSpPr>
        <p:spPr bwMode="auto">
          <a:xfrm flipV="1">
            <a:off x="1398568" y="2851432"/>
            <a:ext cx="2522513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Line 89"/>
          <p:cNvSpPr>
            <a:spLocks noChangeShapeType="1"/>
          </p:cNvSpPr>
          <p:nvPr/>
        </p:nvSpPr>
        <p:spPr bwMode="auto">
          <a:xfrm flipH="1">
            <a:off x="2202455" y="2716544"/>
            <a:ext cx="0" cy="13488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Line 89"/>
          <p:cNvSpPr>
            <a:spLocks noChangeShapeType="1"/>
          </p:cNvSpPr>
          <p:nvPr/>
        </p:nvSpPr>
        <p:spPr bwMode="auto">
          <a:xfrm flipH="1">
            <a:off x="1398568" y="2716545"/>
            <a:ext cx="0" cy="13488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:\_документы\Внутренние\временная\clipart\Icon_p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85918" y="2259879"/>
            <a:ext cx="528674" cy="5286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Line 89"/>
          <p:cNvSpPr>
            <a:spLocks noChangeShapeType="1"/>
          </p:cNvSpPr>
          <p:nvPr/>
        </p:nvSpPr>
        <p:spPr bwMode="auto">
          <a:xfrm flipH="1">
            <a:off x="3037469" y="2721108"/>
            <a:ext cx="0" cy="13488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621712" y="2834226"/>
            <a:ext cx="1299369" cy="169096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6" name="Rectangle 49"/>
          <p:cNvSpPr>
            <a:spLocks noChangeArrowheads="1"/>
          </p:cNvSpPr>
          <p:nvPr/>
        </p:nvSpPr>
        <p:spPr bwMode="auto">
          <a:xfrm>
            <a:off x="861896" y="2015198"/>
            <a:ext cx="3493092" cy="258532"/>
          </a:xfrm>
          <a:prstGeom prst="rect">
            <a:avLst/>
          </a:prstGeom>
          <a:ln>
            <a:headEnd/>
            <a:tailEnd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12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АРМ </a:t>
            </a:r>
            <a:r>
              <a:rPr lang="ru-RU" sz="12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клиент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</a:t>
            </a:r>
            <a:r>
              <a:rPr lang="ru-RU" sz="12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 </a:t>
            </a:r>
            <a:r>
              <a:rPr lang="ru-RU" sz="12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«Электронной Анкетой»</a:t>
            </a:r>
          </a:p>
        </p:txBody>
      </p:sp>
      <p:pic>
        <p:nvPicPr>
          <p:cNvPr id="1029" name="Picture 5" descr="D:\_документы\Внутренние\временная\clipart\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249" y="5038630"/>
            <a:ext cx="1112043" cy="136447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3" name="Rectangle 66"/>
          <p:cNvSpPr>
            <a:spLocks noChangeArrowheads="1"/>
          </p:cNvSpPr>
          <p:nvPr/>
        </p:nvSpPr>
        <p:spPr bwMode="auto">
          <a:xfrm>
            <a:off x="4273225" y="5720865"/>
            <a:ext cx="1481613" cy="307777"/>
          </a:xfrm>
          <a:prstGeom prst="rect">
            <a:avLst/>
          </a:prstGeom>
          <a:noFill/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АС «Плеяды»</a:t>
            </a:r>
          </a:p>
        </p:txBody>
      </p:sp>
      <p:sp>
        <p:nvSpPr>
          <p:cNvPr id="115" name="Line 76"/>
          <p:cNvSpPr>
            <a:spLocks noChangeShapeType="1"/>
          </p:cNvSpPr>
          <p:nvPr/>
        </p:nvSpPr>
        <p:spPr bwMode="auto">
          <a:xfrm flipH="1">
            <a:off x="1722062" y="3029256"/>
            <a:ext cx="0" cy="482813"/>
          </a:xfrm>
          <a:prstGeom prst="line">
            <a:avLst/>
          </a:prstGeom>
          <a:ln w="19050">
            <a:solidFill>
              <a:srgbClr val="FFFF00"/>
            </a:solidFill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255" name="Rectangle 33"/>
          <p:cNvSpPr>
            <a:spLocks noChangeArrowheads="1"/>
          </p:cNvSpPr>
          <p:nvPr/>
        </p:nvSpPr>
        <p:spPr bwMode="auto">
          <a:xfrm>
            <a:off x="357840" y="3455511"/>
            <a:ext cx="1892587" cy="396000"/>
          </a:xfrm>
          <a:prstGeom prst="rect">
            <a:avLst/>
          </a:prstGeom>
          <a:ln>
            <a:headEnd/>
            <a:tailEnd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1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Защищенный</a:t>
            </a:r>
            <a:r>
              <a:rPr lang="ru-RU" sz="11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канал Крипто Про </a:t>
            </a:r>
            <a:r>
              <a:rPr lang="en-US" sz="11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CSP</a:t>
            </a:r>
            <a:endParaRPr lang="ru-RU" sz="11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30" name="Picture 6" descr="D:\_документы\Внутренние\временная\clipart\wal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46" y="4166002"/>
            <a:ext cx="1075024" cy="10750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7" name="Rectangle 51"/>
          <p:cNvSpPr>
            <a:spLocks noChangeArrowheads="1"/>
          </p:cNvSpPr>
          <p:nvPr/>
        </p:nvSpPr>
        <p:spPr bwMode="auto">
          <a:xfrm>
            <a:off x="3954271" y="4908199"/>
            <a:ext cx="1160462" cy="400110"/>
          </a:xfrm>
          <a:prstGeom prst="rect">
            <a:avLst/>
          </a:prstGeom>
          <a:ln>
            <a:headEnd/>
            <a:tailEnd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Межсетевой экран</a:t>
            </a:r>
            <a:endParaRPr lang="ru-RU" sz="1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" name="Line 91"/>
          <p:cNvSpPr>
            <a:spLocks noChangeShapeType="1"/>
          </p:cNvSpPr>
          <p:nvPr/>
        </p:nvSpPr>
        <p:spPr bwMode="auto">
          <a:xfrm flipV="1">
            <a:off x="5074548" y="2721108"/>
            <a:ext cx="1232593" cy="18040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226" name="Group 37"/>
          <p:cNvGrpSpPr>
            <a:grpSpLocks/>
          </p:cNvGrpSpPr>
          <p:nvPr/>
        </p:nvGrpSpPr>
        <p:grpSpPr bwMode="auto">
          <a:xfrm>
            <a:off x="5390781" y="2109912"/>
            <a:ext cx="1716088" cy="592397"/>
            <a:chOff x="4059" y="3717"/>
            <a:chExt cx="1044" cy="468"/>
          </a:xfrm>
        </p:grpSpPr>
        <p:sp>
          <p:nvSpPr>
            <p:cNvPr id="10315" name="AutoShape 38"/>
            <p:cNvSpPr>
              <a:spLocks noChangeArrowheads="1"/>
            </p:cNvSpPr>
            <p:nvPr/>
          </p:nvSpPr>
          <p:spPr bwMode="auto">
            <a:xfrm>
              <a:off x="4059" y="3717"/>
              <a:ext cx="1044" cy="454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83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4233" y="3820"/>
              <a:ext cx="696" cy="365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r>
                <a:rPr lang="ru-RU" sz="2400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ЦККИ</a:t>
              </a:r>
            </a:p>
          </p:txBody>
        </p:sp>
      </p:grpSp>
      <p:grpSp>
        <p:nvGrpSpPr>
          <p:cNvPr id="9221" name="Group 30"/>
          <p:cNvGrpSpPr>
            <a:grpSpLocks/>
          </p:cNvGrpSpPr>
          <p:nvPr/>
        </p:nvGrpSpPr>
        <p:grpSpPr bwMode="auto">
          <a:xfrm>
            <a:off x="2406680" y="3259286"/>
            <a:ext cx="3900462" cy="810285"/>
            <a:chOff x="1973" y="1933"/>
            <a:chExt cx="1919" cy="413"/>
          </a:xfrm>
        </p:grpSpPr>
        <p:sp>
          <p:nvSpPr>
            <p:cNvPr id="28703" name="Cloud"/>
            <p:cNvSpPr>
              <a:spLocks noChangeAspect="1" noEditPoints="1" noChangeArrowheads="1"/>
            </p:cNvSpPr>
            <p:nvPr/>
          </p:nvSpPr>
          <p:spPr bwMode="auto">
            <a:xfrm>
              <a:off x="1973" y="1933"/>
              <a:ext cx="1919" cy="41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85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2514" y="2049"/>
              <a:ext cx="873" cy="197"/>
            </a:xfrm>
            <a:prstGeom prst="rect">
              <a:avLst/>
            </a:prstGeom>
            <a:effectLst>
              <a:outerShdw blurRad="40000" dist="20000" sx="1000" sy="1000" rotWithShape="0">
                <a:srgbClr val="000000">
                  <a:alpha val="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4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1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Интернет</a:t>
              </a:r>
            </a:p>
          </p:txBody>
        </p:sp>
      </p:grpSp>
      <p:sp>
        <p:nvSpPr>
          <p:cNvPr id="130" name="Line 77"/>
          <p:cNvSpPr>
            <a:spLocks noChangeShapeType="1"/>
          </p:cNvSpPr>
          <p:nvPr/>
        </p:nvSpPr>
        <p:spPr bwMode="auto">
          <a:xfrm flipH="1" flipV="1">
            <a:off x="6200625" y="3029256"/>
            <a:ext cx="853959" cy="0"/>
          </a:xfrm>
          <a:prstGeom prst="line">
            <a:avLst/>
          </a:prstGeom>
          <a:ln w="19050">
            <a:solidFill>
              <a:srgbClr val="FFFF00"/>
            </a:solidFill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1" name="Line 81"/>
          <p:cNvSpPr>
            <a:spLocks noChangeShapeType="1"/>
          </p:cNvSpPr>
          <p:nvPr/>
        </p:nvSpPr>
        <p:spPr bwMode="auto">
          <a:xfrm flipH="1">
            <a:off x="5270357" y="4332483"/>
            <a:ext cx="1779240" cy="0"/>
          </a:xfrm>
          <a:prstGeom prst="line">
            <a:avLst/>
          </a:prstGeom>
          <a:ln w="19050">
            <a:solidFill>
              <a:srgbClr val="FFFF00"/>
            </a:solidFill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2" name="Line 76"/>
          <p:cNvSpPr>
            <a:spLocks noChangeShapeType="1"/>
          </p:cNvSpPr>
          <p:nvPr/>
        </p:nvSpPr>
        <p:spPr bwMode="auto">
          <a:xfrm>
            <a:off x="7049568" y="3029255"/>
            <a:ext cx="5015" cy="1303228"/>
          </a:xfrm>
          <a:prstGeom prst="line">
            <a:avLst/>
          </a:prstGeom>
          <a:ln w="19050">
            <a:solidFill>
              <a:srgbClr val="FFFF00"/>
            </a:solidFill>
            <a:headEnd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283" name="Rectangle 75"/>
          <p:cNvSpPr>
            <a:spLocks noChangeArrowheads="1"/>
          </p:cNvSpPr>
          <p:nvPr/>
        </p:nvSpPr>
        <p:spPr bwMode="auto">
          <a:xfrm>
            <a:off x="6406512" y="3455212"/>
            <a:ext cx="1892587" cy="397032"/>
          </a:xfrm>
          <a:prstGeom prst="rect">
            <a:avLst/>
          </a:prstGeom>
          <a:ln>
            <a:headEnd/>
            <a:tailEnd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 anchorCtr="1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1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Защищенный</a:t>
            </a:r>
            <a:r>
              <a:rPr lang="ru-RU" sz="11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11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канал </a:t>
            </a:r>
            <a:r>
              <a:rPr lang="en-US" sz="11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Verba</a:t>
            </a:r>
            <a:r>
              <a:rPr lang="ru-RU" sz="11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11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OW</a:t>
            </a:r>
            <a:endParaRPr lang="ru-RU" sz="11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4" name="Rectangle 3"/>
          <p:cNvSpPr>
            <a:spLocks noChangeArrowheads="1"/>
          </p:cNvSpPr>
          <p:nvPr/>
        </p:nvSpPr>
        <p:spPr bwMode="auto">
          <a:xfrm>
            <a:off x="180000" y="1339199"/>
            <a:ext cx="5929312" cy="577633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  <a:lumMod val="54000"/>
                  <a:alpha val="0"/>
                </a:schemeClr>
              </a:gs>
              <a:gs pos="84000">
                <a:srgbClr val="2E4470">
                  <a:lumMod val="96000"/>
                  <a:alpha val="30000"/>
                </a:srgbClr>
              </a:gs>
            </a:gsLst>
          </a:gradFill>
          <a:ln w="635" cmpd="sng">
            <a:noFill/>
            <a:prstDash val="sysDash"/>
            <a:headEnd/>
            <a:tailEnd/>
          </a:ln>
          <a:effectLst>
            <a:outerShdw blurRad="101600" dist="23000" dir="54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63500" h="25400"/>
          </a:sp3d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t" anchorCtr="1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работы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БКИ «КРЕДО»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357840" y="2973775"/>
            <a:ext cx="1054376" cy="244682"/>
          </a:xfrm>
          <a:prstGeom prst="rect">
            <a:avLst/>
          </a:prstGeom>
          <a:ln>
            <a:headEnd/>
            <a:tailEnd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Dallas Lock</a:t>
            </a:r>
            <a:endParaRPr lang="ru-RU" sz="11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" name="Picture 2" descr="D:\_документы\Внутренние\временная\clipart\shield_it_support_london_cheeky_munke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591" y="2475039"/>
            <a:ext cx="296097" cy="313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D:\_документы\Внутренние\временная\clipart\shield_it_support_london_cheeky_munke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91" y="2957639"/>
            <a:ext cx="296097" cy="313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D:\_документы\Внутренние\временная\clipart\Icon_p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68754" y="2259879"/>
            <a:ext cx="528674" cy="5286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D:\_документы\Внутренние\временная\clipart\shield_it_support_london_cheeky_munke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427" y="2475039"/>
            <a:ext cx="296097" cy="313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D:\_документы\Внутренние\временная\clipart\Icon_p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76575" y="2259879"/>
            <a:ext cx="528674" cy="5286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D:\_документы\Внутренние\временная\clipart\shield_it_support_london_cheeky_munke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248" y="2475039"/>
            <a:ext cx="296097" cy="313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D:\_документы\Внутренние\временная\clipart\Icon_p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99109" y="2259879"/>
            <a:ext cx="528674" cy="5286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D:\_документы\Внутренние\временная\clipart\shield_it_support_london_cheeky_munke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782" y="2475039"/>
            <a:ext cx="296097" cy="313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Rectangle 3"/>
          <p:cNvSpPr>
            <a:spLocks noChangeArrowheads="1"/>
          </p:cNvSpPr>
          <p:nvPr/>
        </p:nvSpPr>
        <p:spPr bwMode="auto">
          <a:xfrm>
            <a:off x="180000" y="1432173"/>
            <a:ext cx="7128304" cy="1132731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  <a:lumMod val="54000"/>
                  <a:alpha val="0"/>
                </a:schemeClr>
              </a:gs>
              <a:gs pos="84000">
                <a:srgbClr val="2E4470">
                  <a:lumMod val="96000"/>
                  <a:alpha val="30000"/>
                </a:srgbClr>
              </a:gs>
            </a:gsLst>
          </a:gradFill>
          <a:ln w="635" cmpd="sng">
            <a:noFill/>
            <a:prstDash val="sysDash"/>
            <a:headEnd/>
            <a:tailEnd/>
          </a:ln>
          <a:effectLst>
            <a:outerShdw blurRad="101600" dist="23000" dir="54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metal">
            <a:bevelT w="63500" h="25400"/>
          </a:sp3d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t" anchorCtr="1"/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МБКИ «КРЕДО» оказывает полный спектр услуг</a:t>
            </a:r>
          </a:p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защите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персональных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данных в  соответствии </a:t>
            </a: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требованиями ФЗ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152 «О персональных данных»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547813" y="3573463"/>
            <a:ext cx="16573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 sz="1400" dirty="0"/>
          </a:p>
        </p:txBody>
      </p:sp>
      <p:sp>
        <p:nvSpPr>
          <p:cNvPr id="95" name="Rectangle 3"/>
          <p:cNvSpPr txBox="1">
            <a:spLocks noChangeArrowheads="1"/>
          </p:cNvSpPr>
          <p:nvPr/>
        </p:nvSpPr>
        <p:spPr>
          <a:xfrm>
            <a:off x="899592" y="2924944"/>
            <a:ext cx="7344816" cy="3240360"/>
          </a:xfrm>
          <a:prstGeom prst="rect">
            <a:avLst/>
          </a:prstGeom>
          <a:noFill/>
          <a:ln w="19050">
            <a:noFill/>
          </a:ln>
          <a:effectLst>
            <a:glow rad="63500">
              <a:schemeClr val="accent4">
                <a:satMod val="175000"/>
                <a:alpha val="16000"/>
              </a:schemeClr>
            </a:glow>
            <a:outerShdw blurRad="101600" dist="25400" dir="2700000" algn="tl" rotWithShape="0">
              <a:prstClr val="black">
                <a:alpha val="67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342900" indent="-342900" eaLnBrk="0" hangingPunct="0">
              <a:lnSpc>
                <a:spcPct val="150000"/>
              </a:lnSpc>
              <a:buFont typeface="Wingdings" pitchFamily="2" charset="2"/>
              <a:buChar char="ü"/>
              <a:defRPr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2000" b="0" dirty="0"/>
              <a:t>Предпроектное обследование ИСПДн (аудит</a:t>
            </a:r>
            <a:r>
              <a:rPr lang="ru-RU" sz="2000" b="0" dirty="0" smtClean="0"/>
              <a:t>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b="0" dirty="0"/>
              <a:t> </a:t>
            </a:r>
            <a:r>
              <a:rPr lang="ru-RU" sz="2000" b="0" dirty="0" smtClean="0"/>
              <a:t>     </a:t>
            </a:r>
            <a:endParaRPr lang="ru-RU" sz="2000" b="0" dirty="0"/>
          </a:p>
          <a:p>
            <a:pPr>
              <a:lnSpc>
                <a:spcPct val="100000"/>
              </a:lnSpc>
            </a:pPr>
            <a:r>
              <a:rPr lang="ru-RU" sz="2000" b="0" dirty="0"/>
              <a:t>Проектирование и создание ИСПДн с разработкой </a:t>
            </a:r>
            <a:r>
              <a:rPr lang="ru-RU" sz="2000" b="0" dirty="0" err="1" smtClean="0"/>
              <a:t>СЗПДн</a:t>
            </a:r>
            <a:r>
              <a:rPr lang="ru-RU" sz="2000" b="0" dirty="0" smtClean="0"/>
              <a:t>:</a:t>
            </a:r>
            <a:endParaRPr lang="ru-RU" sz="2000" b="0" dirty="0"/>
          </a:p>
          <a:p>
            <a:pPr lvl="1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уровня защищенности </a:t>
            </a:r>
            <a:r>
              <a:rPr lang="ru-RU" sz="2000" dirty="0" err="1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ИСПДн</a:t>
            </a:r>
            <a:r>
              <a:rPr lang="ru-RU" sz="20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000" dirty="0">
              <a:solidFill>
                <a:srgbClr val="B4DFF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ru-RU" sz="2000" dirty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модели угроз;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</a:t>
            </a:r>
            <a:r>
              <a:rPr lang="ru-RU" sz="20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документов, регламентирующих </a:t>
            </a:r>
            <a:r>
              <a:rPr lang="ru-RU" sz="2000" dirty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обработку </a:t>
            </a:r>
            <a:r>
              <a:rPr lang="ru-RU" sz="2000" dirty="0" err="1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ПДн</a:t>
            </a:r>
            <a:r>
              <a:rPr lang="ru-RU" sz="20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B4D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Установка и настройка средств защиты информации.</a:t>
            </a:r>
          </a:p>
          <a:p>
            <a:pPr lvl="1">
              <a:buFont typeface="Arial" pitchFamily="34" charset="0"/>
              <a:buChar char="•"/>
            </a:pPr>
            <a:endParaRPr lang="ru-RU" sz="20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r>
              <a:rPr lang="ru-RU" sz="2000" b="0" dirty="0" smtClean="0"/>
              <a:t>Оценка </a:t>
            </a:r>
            <a:r>
              <a:rPr lang="ru-RU" sz="2000" b="0" dirty="0"/>
              <a:t>соответствия ИСПДн требованиям </a:t>
            </a:r>
            <a:r>
              <a:rPr lang="ru-RU" sz="2000" b="0" dirty="0" smtClean="0"/>
              <a:t>безопасности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b="0" dirty="0" smtClean="0"/>
              <a:t>       информации (разработка «Описания системы защиты»).</a:t>
            </a:r>
            <a:endParaRPr lang="ru-RU" sz="2000" b="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accent5">
                <a:shade val="51000"/>
                <a:satMod val="130000"/>
                <a:lumMod val="54000"/>
                <a:alpha val="0"/>
              </a:schemeClr>
            </a:gs>
            <a:gs pos="84000">
              <a:srgbClr val="2E4470">
                <a:lumMod val="96000"/>
                <a:alpha val="30000"/>
              </a:srgbClr>
            </a:gs>
          </a:gsLst>
        </a:gradFill>
        <a:ln w="635" cmpd="sng">
          <a:noFill/>
          <a:prstDash val="sysDash"/>
          <a:headEnd/>
          <a:tailEnd/>
        </a:ln>
        <a:effectLst>
          <a:outerShdw blurRad="40000" dist="23000" dir="5400000" rotWithShape="0">
            <a:srgbClr val="000000"/>
          </a:outerShdw>
        </a:effectLst>
        <a:scene3d>
          <a:camera prst="orthographicFront">
            <a:rot lat="0" lon="0" rev="0"/>
          </a:camera>
          <a:lightRig rig="flat" dir="t"/>
        </a:scene3d>
        <a:sp3d prstMaterial="metal">
          <a:bevelT w="63500" h="25400"/>
        </a:sp3d>
        <a:extLst/>
      </a:spPr>
      <a:bodyPr anchor="ctr" anchorCtr="1"/>
      <a:lstStyle>
        <a:defPPr algn="ctr">
          <a:defRPr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  <a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a:style>
    </a:sp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621</Words>
  <Application>Microsoft Office PowerPoint</Application>
  <PresentationFormat>Экран (4:3)</PresentationFormat>
  <Paragraphs>114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Portable</dc:creator>
  <cp:lastModifiedBy>АИБ</cp:lastModifiedBy>
  <cp:revision>163</cp:revision>
  <dcterms:created xsi:type="dcterms:W3CDTF">2009-01-28T17:09:17Z</dcterms:created>
  <dcterms:modified xsi:type="dcterms:W3CDTF">2016-11-17T06:47:45Z</dcterms:modified>
</cp:coreProperties>
</file>